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77" r:id="rId4"/>
    <p:sldId id="279" r:id="rId5"/>
    <p:sldId id="267" r:id="rId6"/>
    <p:sldId id="276" r:id="rId7"/>
    <p:sldId id="259" r:id="rId8"/>
    <p:sldId id="257" r:id="rId9"/>
    <p:sldId id="269" r:id="rId10"/>
    <p:sldId id="270" r:id="rId11"/>
    <p:sldId id="286" r:id="rId12"/>
    <p:sldId id="271" r:id="rId13"/>
    <p:sldId id="287" r:id="rId14"/>
    <p:sldId id="272" r:id="rId15"/>
    <p:sldId id="288" r:id="rId16"/>
    <p:sldId id="273" r:id="rId17"/>
    <p:sldId id="289" r:id="rId18"/>
    <p:sldId id="274" r:id="rId19"/>
    <p:sldId id="290" r:id="rId20"/>
    <p:sldId id="268" r:id="rId21"/>
    <p:sldId id="260" r:id="rId22"/>
    <p:sldId id="291" r:id="rId23"/>
    <p:sldId id="280" r:id="rId24"/>
    <p:sldId id="281" r:id="rId25"/>
    <p:sldId id="282" r:id="rId26"/>
    <p:sldId id="283" r:id="rId27"/>
    <p:sldId id="284" r:id="rId28"/>
    <p:sldId id="285" r:id="rId29"/>
    <p:sldId id="262" r:id="rId30"/>
    <p:sldId id="261" r:id="rId31"/>
    <p:sldId id="264" r:id="rId32"/>
    <p:sldId id="263" r:id="rId33"/>
    <p:sldId id="278" r:id="rId34"/>
    <p:sldId id="275" r:id="rId35"/>
    <p:sldId id="265" r:id="rId36"/>
    <p:sldId id="26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C351-81B8-44C3-A37D-373CABEE2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4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A059AFE-CBC2-4EA5-9DC5-A55988441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6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w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GZ1QOYdp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284">
            <a:off x="9776913" y="329522"/>
            <a:ext cx="2085565" cy="2085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03" y="578647"/>
            <a:ext cx="10419266" cy="1456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Drama:  The 5 Elements of Plot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913" y="2125014"/>
            <a:ext cx="10139279" cy="43672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Behavior: </a:t>
            </a:r>
            <a:r>
              <a:rPr lang="en-US" sz="2800" dirty="0"/>
              <a:t>Students will discover the concepts behind the 5 essential elements of plot structure. NJCCCS </a:t>
            </a:r>
            <a:r>
              <a:rPr lang="en-US" sz="2800" dirty="0" smtClean="0"/>
              <a:t>1.1.5.C.1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FFFF00"/>
                </a:solidFill>
              </a:rPr>
              <a:t>Conditions: </a:t>
            </a:r>
            <a:r>
              <a:rPr lang="en-US" sz="2800" dirty="0"/>
              <a:t>Students will participate in devising stories in "plot structure performance groups". NJCCCS </a:t>
            </a:r>
            <a:r>
              <a:rPr lang="en-US" sz="2800" dirty="0" smtClean="0"/>
              <a:t>1.1.8.C.1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FFFF00"/>
                </a:solidFill>
              </a:rPr>
              <a:t>Criteria: </a:t>
            </a:r>
            <a:r>
              <a:rPr lang="en-US" sz="2800" dirty="0"/>
              <a:t>After participating in students group performances, 80% of students will be able to identify at least 3/5 of the elements of plot structure.</a:t>
            </a:r>
          </a:p>
        </p:txBody>
      </p:sp>
    </p:spTree>
    <p:extLst>
      <p:ext uri="{BB962C8B-B14F-4D97-AF65-F5344CB8AC3E}">
        <p14:creationId xmlns:p14="http://schemas.microsoft.com/office/powerpoint/2010/main" val="31468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1. Exposition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077200" cy="20574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This usually occurs at the beginning of a short story.  Here the characters are introduced.  We also learn about the setting of the story.  Most importantly, we are introduced to the main conflict (main problem).</a:t>
            </a:r>
          </a:p>
        </p:txBody>
      </p:sp>
      <p:grpSp>
        <p:nvGrpSpPr>
          <p:cNvPr id="5124" name="Group 47"/>
          <p:cNvGrpSpPr>
            <a:grpSpLocks/>
          </p:cNvGrpSpPr>
          <p:nvPr/>
        </p:nvGrpSpPr>
        <p:grpSpPr bwMode="auto">
          <a:xfrm>
            <a:off x="3276600" y="3733800"/>
            <a:ext cx="5715000" cy="2514600"/>
            <a:chOff x="384" y="1536"/>
            <a:chExt cx="4608" cy="1968"/>
          </a:xfrm>
        </p:grpSpPr>
        <p:sp>
          <p:nvSpPr>
            <p:cNvPr id="5129" name="Line 48"/>
            <p:cNvSpPr>
              <a:spLocks noChangeShapeType="1"/>
            </p:cNvSpPr>
            <p:nvPr/>
          </p:nvSpPr>
          <p:spPr bwMode="auto">
            <a:xfrm>
              <a:off x="384" y="35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49"/>
            <p:cNvSpPr>
              <a:spLocks noChangeShapeType="1"/>
            </p:cNvSpPr>
            <p:nvPr/>
          </p:nvSpPr>
          <p:spPr bwMode="auto">
            <a:xfrm flipV="1">
              <a:off x="172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50"/>
            <p:cNvSpPr>
              <a:spLocks noChangeShapeType="1"/>
            </p:cNvSpPr>
            <p:nvPr/>
          </p:nvSpPr>
          <p:spPr bwMode="auto">
            <a:xfrm>
              <a:off x="1920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51"/>
            <p:cNvSpPr>
              <a:spLocks noChangeShapeType="1"/>
            </p:cNvSpPr>
            <p:nvPr/>
          </p:nvSpPr>
          <p:spPr bwMode="auto">
            <a:xfrm flipV="1">
              <a:off x="2016" y="278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52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53"/>
            <p:cNvSpPr>
              <a:spLocks noChangeShapeType="1"/>
            </p:cNvSpPr>
            <p:nvPr/>
          </p:nvSpPr>
          <p:spPr bwMode="auto">
            <a:xfrm flipV="1">
              <a:off x="2400" y="2592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54"/>
            <p:cNvSpPr>
              <a:spLocks noChangeShapeType="1"/>
            </p:cNvSpPr>
            <p:nvPr/>
          </p:nvSpPr>
          <p:spPr bwMode="auto">
            <a:xfrm>
              <a:off x="2592" y="25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55"/>
            <p:cNvSpPr>
              <a:spLocks noChangeShapeType="1"/>
            </p:cNvSpPr>
            <p:nvPr/>
          </p:nvSpPr>
          <p:spPr bwMode="auto">
            <a:xfrm flipV="1">
              <a:off x="2688" y="153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56"/>
            <p:cNvSpPr>
              <a:spLocks noChangeShapeType="1"/>
            </p:cNvSpPr>
            <p:nvPr/>
          </p:nvSpPr>
          <p:spPr bwMode="auto">
            <a:xfrm>
              <a:off x="4080" y="33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Line 57"/>
          <p:cNvSpPr>
            <a:spLocks noChangeShapeType="1"/>
          </p:cNvSpPr>
          <p:nvPr/>
        </p:nvSpPr>
        <p:spPr bwMode="auto">
          <a:xfrm>
            <a:off x="7239000" y="3733800"/>
            <a:ext cx="609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59"/>
          <p:cNvSpPr>
            <a:spLocks noChangeArrowheads="1"/>
          </p:cNvSpPr>
          <p:nvPr/>
        </p:nvSpPr>
        <p:spPr bwMode="auto">
          <a:xfrm>
            <a:off x="3276600" y="5867400"/>
            <a:ext cx="16764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59" name="Picture 63" descr="j02129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876801"/>
            <a:ext cx="1208088" cy="149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65"/>
          <p:cNvSpPr txBox="1">
            <a:spLocks noChangeArrowheads="1"/>
          </p:cNvSpPr>
          <p:nvPr/>
        </p:nvSpPr>
        <p:spPr bwMode="auto">
          <a:xfrm>
            <a:off x="3810000" y="45720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8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44444E-6 L 0.19999 -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17811" y="2505577"/>
            <a:ext cx="2910840" cy="3712464"/>
          </a:xfrm>
        </p:spPr>
        <p:txBody>
          <a:bodyPr>
            <a:normAutofit fontScale="77500" lnSpcReduction="20000"/>
          </a:bodyPr>
          <a:lstStyle/>
          <a:p>
            <a:pPr marL="0" lvl="1" indent="-169164"/>
            <a:r>
              <a:rPr lang="en-US" sz="4100" dirty="0" smtClean="0">
                <a:latin typeface="Adobe Hebrew" pitchFamily="18" charset="-79"/>
                <a:cs typeface="Adobe Hebrew" pitchFamily="18" charset="-79"/>
              </a:rPr>
              <a:t>Sets the scene</a:t>
            </a:r>
          </a:p>
          <a:p>
            <a:pPr marL="0" lvl="1" indent="-169164"/>
            <a:endParaRPr lang="en-US" dirty="0" smtClean="0">
              <a:latin typeface="Adobe Hebrew" pitchFamily="18" charset="-79"/>
              <a:cs typeface="Adobe Hebrew" pitchFamily="18" charset="-79"/>
            </a:endParaRPr>
          </a:p>
          <a:p>
            <a:pPr marL="0" lvl="1" indent="-169164"/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Author introduces the setting and characters</a:t>
            </a:r>
          </a:p>
          <a:p>
            <a:pPr marL="0" lvl="1" indent="-169164"/>
            <a:endParaRPr lang="en-US" sz="3500" dirty="0" smtClean="0">
              <a:latin typeface="Adobe Hebrew" pitchFamily="18" charset="-79"/>
              <a:cs typeface="Adobe Hebrew" pitchFamily="18" charset="-79"/>
            </a:endParaRPr>
          </a:p>
          <a:p>
            <a:pPr marL="0" lvl="1" indent="-169164"/>
            <a:r>
              <a:rPr lang="en-US" sz="3500" dirty="0" smtClean="0">
                <a:latin typeface="Adobe Hebrew" pitchFamily="18" charset="-79"/>
                <a:cs typeface="Adobe Hebrew" pitchFamily="18" charset="-79"/>
              </a:rPr>
              <a:t>Provides description and background information </a:t>
            </a:r>
            <a:endParaRPr lang="en-US" sz="35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93252"/>
            <a:ext cx="9692640" cy="748852"/>
          </a:xfrm>
        </p:spPr>
        <p:txBody>
          <a:bodyPr/>
          <a:lstStyle/>
          <a:p>
            <a:r>
              <a:rPr lang="en-US" b="1" dirty="0" smtClean="0">
                <a:latin typeface="Adobe Hebrew" pitchFamily="18" charset="-79"/>
                <a:cs typeface="Adobe Hebrew" pitchFamily="18" charset="-79"/>
              </a:rPr>
              <a:t>Plot structure: Exposition</a:t>
            </a:r>
            <a:endParaRPr lang="en-US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64" y="1563330"/>
            <a:ext cx="5536148" cy="4619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2. Rising Action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8305800" cy="1828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600" b="1"/>
              <a:t>This part of the story begins to develop the conflict(s).  A building of interest or suspense occurs.</a:t>
            </a: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2743200" y="2971800"/>
            <a:ext cx="6705600" cy="3352800"/>
            <a:chOff x="384" y="1536"/>
            <a:chExt cx="4608" cy="1968"/>
          </a:xfrm>
        </p:grpSpPr>
        <p:sp>
          <p:nvSpPr>
            <p:cNvPr id="6152" name="Line 12"/>
            <p:cNvSpPr>
              <a:spLocks noChangeShapeType="1"/>
            </p:cNvSpPr>
            <p:nvPr/>
          </p:nvSpPr>
          <p:spPr bwMode="auto">
            <a:xfrm>
              <a:off x="384" y="35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3"/>
            <p:cNvSpPr>
              <a:spLocks noChangeShapeType="1"/>
            </p:cNvSpPr>
            <p:nvPr/>
          </p:nvSpPr>
          <p:spPr bwMode="auto">
            <a:xfrm flipV="1">
              <a:off x="172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4"/>
            <p:cNvSpPr>
              <a:spLocks noChangeShapeType="1"/>
            </p:cNvSpPr>
            <p:nvPr/>
          </p:nvSpPr>
          <p:spPr bwMode="auto">
            <a:xfrm>
              <a:off x="1920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5"/>
            <p:cNvSpPr>
              <a:spLocks noChangeShapeType="1"/>
            </p:cNvSpPr>
            <p:nvPr/>
          </p:nvSpPr>
          <p:spPr bwMode="auto">
            <a:xfrm flipV="1">
              <a:off x="2016" y="278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6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7"/>
            <p:cNvSpPr>
              <a:spLocks noChangeShapeType="1"/>
            </p:cNvSpPr>
            <p:nvPr/>
          </p:nvSpPr>
          <p:spPr bwMode="auto">
            <a:xfrm flipV="1">
              <a:off x="2400" y="2592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8"/>
            <p:cNvSpPr>
              <a:spLocks noChangeShapeType="1"/>
            </p:cNvSpPr>
            <p:nvPr/>
          </p:nvSpPr>
          <p:spPr bwMode="auto">
            <a:xfrm>
              <a:off x="2592" y="25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9"/>
            <p:cNvSpPr>
              <a:spLocks noChangeShapeType="1"/>
            </p:cNvSpPr>
            <p:nvPr/>
          </p:nvSpPr>
          <p:spPr bwMode="auto">
            <a:xfrm flipV="1">
              <a:off x="2688" y="153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20"/>
            <p:cNvSpPr>
              <a:spLocks noChangeShapeType="1"/>
            </p:cNvSpPr>
            <p:nvPr/>
          </p:nvSpPr>
          <p:spPr bwMode="auto">
            <a:xfrm>
              <a:off x="4080" y="33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7315200" y="2971800"/>
            <a:ext cx="7620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Rectangle 23"/>
          <p:cNvSpPr>
            <a:spLocks noChangeArrowheads="1"/>
          </p:cNvSpPr>
          <p:nvPr/>
        </p:nvSpPr>
        <p:spPr bwMode="auto">
          <a:xfrm>
            <a:off x="4495800" y="4495800"/>
            <a:ext cx="2286000" cy="175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47" name="Picture 27" descr="j02129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800601"/>
            <a:ext cx="1208088" cy="149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0.04653 L 0.19236 -0.1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61871" y="2148236"/>
            <a:ext cx="3118399" cy="3712464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>
                <a:latin typeface="Adobe Hebrew" pitchFamily="18" charset="-79"/>
                <a:cs typeface="Adobe Hebrew" pitchFamily="18" charset="-79"/>
              </a:rPr>
              <a:t>Series of conflicts and crises in the story that lead to the turning point</a:t>
            </a:r>
            <a:endParaRPr lang="en-US" sz="36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Example 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1" y="106873"/>
            <a:ext cx="9692640" cy="1397124"/>
          </a:xfrm>
        </p:spPr>
        <p:txBody>
          <a:bodyPr/>
          <a:lstStyle/>
          <a:p>
            <a:r>
              <a:rPr lang="en-US" b="1" dirty="0" smtClean="0">
                <a:latin typeface="Adobe Hebrew" pitchFamily="18" charset="-79"/>
                <a:cs typeface="Adobe Hebrew" pitchFamily="18" charset="-79"/>
              </a:rPr>
              <a:t>Plot structure: Rising action</a:t>
            </a:r>
            <a:endParaRPr lang="en-US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3434"/>
            <a:ext cx="4705684" cy="4037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41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3. Climax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82296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This is the turning point of the story. Usually the main character comes face to face with a conflict.  The main character will change in some way.</a:t>
            </a:r>
          </a:p>
        </p:txBody>
      </p:sp>
      <p:grpSp>
        <p:nvGrpSpPr>
          <p:cNvPr id="7172" name="Group 12"/>
          <p:cNvGrpSpPr>
            <a:grpSpLocks/>
          </p:cNvGrpSpPr>
          <p:nvPr/>
        </p:nvGrpSpPr>
        <p:grpSpPr bwMode="auto">
          <a:xfrm>
            <a:off x="2133600" y="3810000"/>
            <a:ext cx="6781800" cy="2514600"/>
            <a:chOff x="384" y="1536"/>
            <a:chExt cx="4608" cy="1968"/>
          </a:xfrm>
        </p:grpSpPr>
        <p:sp>
          <p:nvSpPr>
            <p:cNvPr id="7176" name="Line 13"/>
            <p:cNvSpPr>
              <a:spLocks noChangeShapeType="1"/>
            </p:cNvSpPr>
            <p:nvPr/>
          </p:nvSpPr>
          <p:spPr bwMode="auto">
            <a:xfrm>
              <a:off x="384" y="35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14"/>
            <p:cNvSpPr>
              <a:spLocks noChangeShapeType="1"/>
            </p:cNvSpPr>
            <p:nvPr/>
          </p:nvSpPr>
          <p:spPr bwMode="auto">
            <a:xfrm flipV="1">
              <a:off x="172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5"/>
            <p:cNvSpPr>
              <a:spLocks noChangeShapeType="1"/>
            </p:cNvSpPr>
            <p:nvPr/>
          </p:nvSpPr>
          <p:spPr bwMode="auto">
            <a:xfrm>
              <a:off x="1920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6"/>
            <p:cNvSpPr>
              <a:spLocks noChangeShapeType="1"/>
            </p:cNvSpPr>
            <p:nvPr/>
          </p:nvSpPr>
          <p:spPr bwMode="auto">
            <a:xfrm flipV="1">
              <a:off x="2016" y="278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7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8"/>
            <p:cNvSpPr>
              <a:spLocks noChangeShapeType="1"/>
            </p:cNvSpPr>
            <p:nvPr/>
          </p:nvSpPr>
          <p:spPr bwMode="auto">
            <a:xfrm flipV="1">
              <a:off x="2400" y="2592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>
              <a:off x="2592" y="25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20"/>
            <p:cNvSpPr>
              <a:spLocks noChangeShapeType="1"/>
            </p:cNvSpPr>
            <p:nvPr/>
          </p:nvSpPr>
          <p:spPr bwMode="auto">
            <a:xfrm flipV="1">
              <a:off x="2688" y="153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21"/>
            <p:cNvSpPr>
              <a:spLocks noChangeShapeType="1"/>
            </p:cNvSpPr>
            <p:nvPr/>
          </p:nvSpPr>
          <p:spPr bwMode="auto">
            <a:xfrm>
              <a:off x="4080" y="33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6781800" y="3810000"/>
            <a:ext cx="838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23"/>
          <p:cNvSpPr>
            <a:spLocks noChangeArrowheads="1"/>
          </p:cNvSpPr>
          <p:nvPr/>
        </p:nvSpPr>
        <p:spPr bwMode="auto">
          <a:xfrm>
            <a:off x="5791200" y="3657600"/>
            <a:ext cx="1905000" cy="1295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68" name="Picture 24" descr="j02129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267201"/>
            <a:ext cx="1085850" cy="134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1243 L 0.19063 -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00112" y="2114708"/>
            <a:ext cx="4341435" cy="377952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Also called the “turning point”</a:t>
            </a:r>
          </a:p>
          <a:p>
            <a:pPr lvl="1"/>
            <a:endParaRPr lang="en-US" sz="2800" dirty="0" smtClean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Event that the rising action and central conflict leads up to</a:t>
            </a:r>
          </a:p>
          <a:p>
            <a:pPr lvl="1"/>
            <a:endParaRPr lang="en-US" sz="2800" dirty="0" smtClean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800" dirty="0" smtClean="0">
                <a:latin typeface="Adobe Hebrew" pitchFamily="18" charset="-79"/>
                <a:cs typeface="Adobe Hebrew" pitchFamily="18" charset="-79"/>
              </a:rPr>
              <a:t>Place where plot turns or “changes direction” toward a resolution</a:t>
            </a:r>
            <a:endParaRPr lang="en-US" sz="28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Example 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dobe Hebrew" pitchFamily="18" charset="-79"/>
                <a:cs typeface="Adobe Hebrew" pitchFamily="18" charset="-79"/>
              </a:rPr>
              <a:t>Plot structure: climax</a:t>
            </a:r>
            <a:endParaRPr lang="en-US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752599"/>
            <a:ext cx="5051322" cy="442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129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4. Falling Action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All loose ends of the plot are tied up.  The conflict(s) and climax are taken care of.</a:t>
            </a:r>
          </a:p>
        </p:txBody>
      </p:sp>
      <p:grpSp>
        <p:nvGrpSpPr>
          <p:cNvPr id="8196" name="Group 13"/>
          <p:cNvGrpSpPr>
            <a:grpSpLocks/>
          </p:cNvGrpSpPr>
          <p:nvPr/>
        </p:nvGrpSpPr>
        <p:grpSpPr bwMode="auto">
          <a:xfrm>
            <a:off x="3352800" y="3124200"/>
            <a:ext cx="6096000" cy="3200400"/>
            <a:chOff x="384" y="1536"/>
            <a:chExt cx="4608" cy="1968"/>
          </a:xfrm>
        </p:grpSpPr>
        <p:sp>
          <p:nvSpPr>
            <p:cNvPr id="8200" name="Line 14"/>
            <p:cNvSpPr>
              <a:spLocks noChangeShapeType="1"/>
            </p:cNvSpPr>
            <p:nvPr/>
          </p:nvSpPr>
          <p:spPr bwMode="auto">
            <a:xfrm>
              <a:off x="384" y="35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15"/>
            <p:cNvSpPr>
              <a:spLocks noChangeShapeType="1"/>
            </p:cNvSpPr>
            <p:nvPr/>
          </p:nvSpPr>
          <p:spPr bwMode="auto">
            <a:xfrm flipV="1">
              <a:off x="172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6"/>
            <p:cNvSpPr>
              <a:spLocks noChangeShapeType="1"/>
            </p:cNvSpPr>
            <p:nvPr/>
          </p:nvSpPr>
          <p:spPr bwMode="auto">
            <a:xfrm>
              <a:off x="1920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7"/>
            <p:cNvSpPr>
              <a:spLocks noChangeShapeType="1"/>
            </p:cNvSpPr>
            <p:nvPr/>
          </p:nvSpPr>
          <p:spPr bwMode="auto">
            <a:xfrm flipV="1">
              <a:off x="2016" y="278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8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9"/>
            <p:cNvSpPr>
              <a:spLocks noChangeShapeType="1"/>
            </p:cNvSpPr>
            <p:nvPr/>
          </p:nvSpPr>
          <p:spPr bwMode="auto">
            <a:xfrm flipV="1">
              <a:off x="2400" y="2592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20"/>
            <p:cNvSpPr>
              <a:spLocks noChangeShapeType="1"/>
            </p:cNvSpPr>
            <p:nvPr/>
          </p:nvSpPr>
          <p:spPr bwMode="auto">
            <a:xfrm>
              <a:off x="2592" y="25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21"/>
            <p:cNvSpPr>
              <a:spLocks noChangeShapeType="1"/>
            </p:cNvSpPr>
            <p:nvPr/>
          </p:nvSpPr>
          <p:spPr bwMode="auto">
            <a:xfrm flipV="1">
              <a:off x="2688" y="153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22"/>
            <p:cNvSpPr>
              <a:spLocks noChangeShapeType="1"/>
            </p:cNvSpPr>
            <p:nvPr/>
          </p:nvSpPr>
          <p:spPr bwMode="auto">
            <a:xfrm>
              <a:off x="4080" y="33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23"/>
          <p:cNvSpPr>
            <a:spLocks noChangeShapeType="1"/>
          </p:cNvSpPr>
          <p:nvPr/>
        </p:nvSpPr>
        <p:spPr bwMode="auto">
          <a:xfrm>
            <a:off x="7543800" y="3200400"/>
            <a:ext cx="685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4"/>
          <p:cNvSpPr>
            <a:spLocks noChangeArrowheads="1"/>
          </p:cNvSpPr>
          <p:nvPr/>
        </p:nvSpPr>
        <p:spPr bwMode="auto">
          <a:xfrm>
            <a:off x="7162800" y="4343400"/>
            <a:ext cx="2438400" cy="121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93" name="Picture 25" descr="j02129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905000"/>
            <a:ext cx="1016000" cy="125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7 0.06389 L 0.12777 0.3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07578" y="2100170"/>
            <a:ext cx="2987040" cy="371246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 smtClean="0">
                <a:latin typeface="Adobe Hebrew" pitchFamily="18" charset="-79"/>
                <a:cs typeface="Adobe Hebrew" pitchFamily="18" charset="-79"/>
              </a:rPr>
              <a:t>Events that happen as a result of the climax as the conflict grows closer to being resolved</a:t>
            </a:r>
            <a:endParaRPr lang="en-US" sz="36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0160" y="766146"/>
            <a:ext cx="9692640" cy="5169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Hebrew" pitchFamily="18" charset="-79"/>
                <a:cs typeface="Adobe Hebrew" pitchFamily="18" charset="-79"/>
              </a:rPr>
              <a:t>Plot structure: Falling </a:t>
            </a:r>
            <a:r>
              <a:rPr lang="en-US" dirty="0">
                <a:latin typeface="Adobe Hebrew" pitchFamily="18" charset="-79"/>
                <a:cs typeface="Adobe Hebrew" pitchFamily="18" charset="-79"/>
              </a:rPr>
              <a:t>A</a:t>
            </a:r>
            <a:r>
              <a:rPr lang="en-US" b="1" dirty="0" smtClean="0">
                <a:latin typeface="Adobe Hebrew" pitchFamily="18" charset="-79"/>
                <a:cs typeface="Adobe Hebrew" pitchFamily="18" charset="-79"/>
              </a:rPr>
              <a:t>ction</a:t>
            </a:r>
            <a:endParaRPr lang="en-US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53" y="1766928"/>
            <a:ext cx="5031546" cy="441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5. Resolution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The story comes to a reasonable ending.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133600" y="2438400"/>
            <a:ext cx="7315200" cy="3124200"/>
            <a:chOff x="384" y="1536"/>
            <a:chExt cx="4608" cy="1968"/>
          </a:xfrm>
        </p:grpSpPr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384" y="35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6"/>
            <p:cNvSpPr>
              <a:spLocks noChangeShapeType="1"/>
            </p:cNvSpPr>
            <p:nvPr/>
          </p:nvSpPr>
          <p:spPr bwMode="auto">
            <a:xfrm flipV="1">
              <a:off x="172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7"/>
            <p:cNvSpPr>
              <a:spLocks noChangeShapeType="1"/>
            </p:cNvSpPr>
            <p:nvPr/>
          </p:nvSpPr>
          <p:spPr bwMode="auto">
            <a:xfrm>
              <a:off x="1920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8"/>
            <p:cNvSpPr>
              <a:spLocks noChangeShapeType="1"/>
            </p:cNvSpPr>
            <p:nvPr/>
          </p:nvSpPr>
          <p:spPr bwMode="auto">
            <a:xfrm flipV="1">
              <a:off x="2016" y="278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9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0"/>
            <p:cNvSpPr>
              <a:spLocks noChangeShapeType="1"/>
            </p:cNvSpPr>
            <p:nvPr/>
          </p:nvSpPr>
          <p:spPr bwMode="auto">
            <a:xfrm flipV="1">
              <a:off x="2400" y="2592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1"/>
            <p:cNvSpPr>
              <a:spLocks noChangeShapeType="1"/>
            </p:cNvSpPr>
            <p:nvPr/>
          </p:nvSpPr>
          <p:spPr bwMode="auto">
            <a:xfrm>
              <a:off x="2592" y="25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 flipV="1">
              <a:off x="2688" y="153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3"/>
            <p:cNvSpPr>
              <a:spLocks noChangeShapeType="1"/>
            </p:cNvSpPr>
            <p:nvPr/>
          </p:nvSpPr>
          <p:spPr bwMode="auto">
            <a:xfrm>
              <a:off x="4080" y="33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7162800" y="2438400"/>
            <a:ext cx="838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7772400" y="4876800"/>
            <a:ext cx="2286000" cy="1143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8" name="Picture 16" descr="j02129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1" y="3733800"/>
            <a:ext cx="1077913" cy="133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0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0277 L 0.21614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86520" y="2011680"/>
            <a:ext cx="3183685" cy="3712464"/>
          </a:xfrm>
        </p:spPr>
        <p:txBody>
          <a:bodyPr>
            <a:noAutofit/>
          </a:bodyPr>
          <a:lstStyle/>
          <a:p>
            <a:pPr lvl="1"/>
            <a:r>
              <a:rPr lang="en-US" sz="4400" dirty="0" smtClean="0">
                <a:latin typeface="Adobe Hebrew" pitchFamily="18" charset="-79"/>
                <a:cs typeface="Adobe Hebrew" pitchFamily="18" charset="-79"/>
              </a:rPr>
              <a:t>Main conflict is solved or resolved</a:t>
            </a:r>
            <a:endParaRPr lang="en-US" sz="44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47905"/>
          </a:xfrm>
        </p:spPr>
        <p:txBody>
          <a:bodyPr/>
          <a:lstStyle/>
          <a:p>
            <a:r>
              <a:rPr lang="en-US" b="1" dirty="0" smtClean="0">
                <a:latin typeface="Adobe Hebrew" pitchFamily="18" charset="-79"/>
                <a:cs typeface="Adobe Hebrew" pitchFamily="18" charset="-79"/>
              </a:rPr>
              <a:t>Plot structure: Resolution </a:t>
            </a:r>
            <a:endParaRPr lang="en-US" b="1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5239512" cy="448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75" y="3966882"/>
            <a:ext cx="6137919" cy="271630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rgbClr val="C00000"/>
                </a:solidFill>
              </a:rPr>
              <a:t>Take out your Plot Structure Homework!</a:t>
            </a:r>
            <a:br>
              <a:rPr lang="en-US" sz="3600" b="0" dirty="0" smtClean="0">
                <a:solidFill>
                  <a:srgbClr val="C00000"/>
                </a:solidFill>
              </a:rPr>
            </a:br>
            <a:r>
              <a:rPr lang="en-US" sz="3600" b="0" dirty="0">
                <a:solidFill>
                  <a:srgbClr val="C00000"/>
                </a:solidFill>
              </a:rPr>
              <a:t/>
            </a:r>
            <a:br>
              <a:rPr lang="en-US" sz="3600" b="0" dirty="0">
                <a:solidFill>
                  <a:srgbClr val="C00000"/>
                </a:solidFill>
              </a:rPr>
            </a:br>
            <a:r>
              <a:rPr lang="en-US" sz="3600" b="0" dirty="0" smtClean="0">
                <a:solidFill>
                  <a:srgbClr val="C00000"/>
                </a:solidFill>
              </a:rPr>
              <a:t>With your Partner, take turns discussing your Fantasy Story!</a:t>
            </a:r>
            <a:br>
              <a:rPr lang="en-US" sz="3600" b="0" dirty="0" smtClean="0">
                <a:solidFill>
                  <a:srgbClr val="C00000"/>
                </a:solidFill>
              </a:rPr>
            </a:br>
            <a:r>
              <a:rPr lang="en-US" sz="3600" b="0" dirty="0" smtClean="0">
                <a:solidFill>
                  <a:srgbClr val="C00000"/>
                </a:solidFill>
              </a:rPr>
              <a:t/>
            </a:r>
            <a:br>
              <a:rPr lang="en-US" sz="3600" b="0" dirty="0" smtClean="0">
                <a:solidFill>
                  <a:srgbClr val="C00000"/>
                </a:solidFill>
              </a:rPr>
            </a:br>
            <a:r>
              <a:rPr lang="en-US" sz="3600" b="0" dirty="0" smtClean="0">
                <a:solidFill>
                  <a:srgbClr val="C00000"/>
                </a:solidFill>
              </a:rPr>
              <a:t>Who are the Character?</a:t>
            </a:r>
            <a:br>
              <a:rPr lang="en-US" sz="3600" b="0" dirty="0" smtClean="0">
                <a:solidFill>
                  <a:srgbClr val="C00000"/>
                </a:solidFill>
              </a:rPr>
            </a:br>
            <a:r>
              <a:rPr lang="en-US" sz="3600" b="0" dirty="0" smtClean="0">
                <a:solidFill>
                  <a:srgbClr val="C00000"/>
                </a:solidFill>
              </a:rPr>
              <a:t>What is the big change? The Ending?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7" y="216467"/>
            <a:ext cx="2576032" cy="5240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 smtClean="0"/>
              <a:t>October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7" y="1202201"/>
            <a:ext cx="3691418" cy="5097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2755" y="278871"/>
            <a:ext cx="6607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 Now! Do Now!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4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/>
              <a:t>Plot </a:t>
            </a:r>
            <a:r>
              <a:rPr lang="en-US" altLang="en-US" sz="6000" dirty="0" smtClean="0"/>
              <a:t>Diagram: Quiz</a:t>
            </a:r>
            <a:endParaRPr lang="en-US" altLang="en-US" sz="6000" dirty="0"/>
          </a:p>
        </p:txBody>
      </p:sp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7162800" y="2438400"/>
            <a:ext cx="838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6" name="Group 20"/>
          <p:cNvGrpSpPr>
            <a:grpSpLocks/>
          </p:cNvGrpSpPr>
          <p:nvPr/>
        </p:nvGrpSpPr>
        <p:grpSpPr bwMode="auto">
          <a:xfrm>
            <a:off x="2133600" y="2438400"/>
            <a:ext cx="7315200" cy="3124200"/>
            <a:chOff x="384" y="1536"/>
            <a:chExt cx="4608" cy="1968"/>
          </a:xfrm>
        </p:grpSpPr>
        <p:sp>
          <p:nvSpPr>
            <p:cNvPr id="3083" name="Line 4"/>
            <p:cNvSpPr>
              <a:spLocks noChangeShapeType="1"/>
            </p:cNvSpPr>
            <p:nvPr/>
          </p:nvSpPr>
          <p:spPr bwMode="auto">
            <a:xfrm>
              <a:off x="384" y="35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5"/>
            <p:cNvSpPr>
              <a:spLocks noChangeShapeType="1"/>
            </p:cNvSpPr>
            <p:nvPr/>
          </p:nvSpPr>
          <p:spPr bwMode="auto">
            <a:xfrm flipV="1">
              <a:off x="172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6"/>
            <p:cNvSpPr>
              <a:spLocks noChangeShapeType="1"/>
            </p:cNvSpPr>
            <p:nvPr/>
          </p:nvSpPr>
          <p:spPr bwMode="auto">
            <a:xfrm>
              <a:off x="1920" y="307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"/>
            <p:cNvSpPr>
              <a:spLocks noChangeShapeType="1"/>
            </p:cNvSpPr>
            <p:nvPr/>
          </p:nvSpPr>
          <p:spPr bwMode="auto">
            <a:xfrm flipV="1">
              <a:off x="2016" y="2784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8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9"/>
            <p:cNvSpPr>
              <a:spLocks noChangeShapeType="1"/>
            </p:cNvSpPr>
            <p:nvPr/>
          </p:nvSpPr>
          <p:spPr bwMode="auto">
            <a:xfrm flipV="1">
              <a:off x="2400" y="2592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0"/>
            <p:cNvSpPr>
              <a:spLocks noChangeShapeType="1"/>
            </p:cNvSpPr>
            <p:nvPr/>
          </p:nvSpPr>
          <p:spPr bwMode="auto">
            <a:xfrm>
              <a:off x="2592" y="25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1"/>
            <p:cNvSpPr>
              <a:spLocks noChangeShapeType="1"/>
            </p:cNvSpPr>
            <p:nvPr/>
          </p:nvSpPr>
          <p:spPr bwMode="auto">
            <a:xfrm flipV="1">
              <a:off x="2688" y="1536"/>
              <a:ext cx="864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3"/>
            <p:cNvSpPr>
              <a:spLocks noChangeShapeType="1"/>
            </p:cNvSpPr>
            <p:nvPr/>
          </p:nvSpPr>
          <p:spPr bwMode="auto">
            <a:xfrm>
              <a:off x="4080" y="33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4648200" y="3810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2438400" y="4495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6934200" y="1905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7772400" y="3581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8458200" y="47244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5</a:t>
            </a:r>
          </a:p>
        </p:txBody>
      </p:sp>
      <p:pic>
        <p:nvPicPr>
          <p:cNvPr id="88088" name="Picture 24" descr="j02129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343401"/>
            <a:ext cx="1219200" cy="126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0764 L 0.225 0.00764 " pathEditMode="relative" ptsTypes="AA">
                                      <p:cBhvr>
                                        <p:cTn id="6" dur="2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99 0.00764 L 0.35833 -0.12569 " pathEditMode="relative" ptsTypes="AA">
                                      <p:cBhvr>
                                        <p:cTn id="10" dur="2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33 -0.12569 L 0.52499 -0.42569 " pathEditMode="relative" ptsTypes="AA">
                                      <p:cBhvr>
                                        <p:cTn id="14" dur="2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-0.42569 L 0.59167 -0.20347 " pathEditMode="relative" ptsTypes="AA">
                                      <p:cBhvr>
                                        <p:cTn id="18" dur="2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166 -0.20347 L 0.65833 -0.00347 " pathEditMode="relative" ptsTypes="AA">
                                      <p:cBhvr>
                                        <p:cTn id="22" dur="2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33 -0.00347 L 0.83333 -0.00347 " pathEditMode="relative" ptsTypes="AA">
                                      <p:cBhvr>
                                        <p:cTn id="26" dur="2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397" y="-82525"/>
            <a:ext cx="13443397" cy="6940525"/>
          </a:xfrm>
        </p:spPr>
      </p:pic>
      <p:sp>
        <p:nvSpPr>
          <p:cNvPr id="5" name="TextBox 4"/>
          <p:cNvSpPr txBox="1"/>
          <p:nvPr/>
        </p:nvSpPr>
        <p:spPr>
          <a:xfrm>
            <a:off x="412123" y="4935017"/>
            <a:ext cx="40697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 JULIAN" panose="02000000000000000000" pitchFamily="2" charset="0"/>
              </a:rPr>
              <a:t>Exposition:  </a:t>
            </a:r>
            <a:r>
              <a:rPr lang="en-US" sz="2000" dirty="0">
                <a:solidFill>
                  <a:schemeClr val="bg1"/>
                </a:solidFill>
              </a:rPr>
              <a:t>Detailed information revealing the facts of a plot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4135" y="1557752"/>
            <a:ext cx="4262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R JULIAN" panose="02000000000000000000" pitchFamily="2" charset="0"/>
              </a:rPr>
              <a:t>Falling Action: </a:t>
            </a:r>
            <a:r>
              <a:rPr lang="en-US" dirty="0"/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action following the climax of the work that moves it towards its denouement or </a:t>
            </a:r>
            <a:r>
              <a:rPr lang="en-US" sz="2400" dirty="0" smtClean="0">
                <a:solidFill>
                  <a:schemeClr val="bg1"/>
                </a:solidFill>
              </a:rPr>
              <a:t>resolution.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977" y="0"/>
            <a:ext cx="4958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 JULIAN" panose="02000000000000000000" pitchFamily="2" charset="0"/>
              </a:rPr>
              <a:t>Climax: </a:t>
            </a:r>
            <a:endParaRPr lang="en-US" sz="4800" dirty="0" smtClean="0">
              <a:solidFill>
                <a:srgbClr val="FF0000"/>
              </a:solidFill>
              <a:latin typeface="AR JULI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point of greatest dramatic tension or transition in a theatrical work.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4394" y="4904239"/>
            <a:ext cx="484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R JULIAN" panose="02000000000000000000" pitchFamily="2" charset="0"/>
              </a:rPr>
              <a:t>RESOLUTION: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final resolution of the conflict in a plot.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216" y="1988639"/>
            <a:ext cx="4507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 JULIAN" panose="02000000000000000000" pitchFamily="2" charset="0"/>
              </a:rPr>
              <a:t>Rising Action: </a:t>
            </a:r>
            <a:r>
              <a:rPr lang="en-US" sz="2000" dirty="0">
                <a:solidFill>
                  <a:schemeClr val="bg1"/>
                </a:solidFill>
              </a:rPr>
              <a:t>The part of a plot consisting of complications and discoveries that create </a:t>
            </a:r>
            <a:r>
              <a:rPr lang="en-US" sz="2000" dirty="0" smtClean="0">
                <a:solidFill>
                  <a:schemeClr val="bg1"/>
                </a:solidFill>
              </a:rPr>
              <a:t>conflict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4" y="0"/>
            <a:ext cx="10363200" cy="1143000"/>
          </a:xfrm>
        </p:spPr>
        <p:txBody>
          <a:bodyPr/>
          <a:lstStyle/>
          <a:p>
            <a:r>
              <a:rPr lang="en-US" dirty="0" smtClean="0"/>
              <a:t>DO NOW DO NOW DO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915874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What causes great conflict?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Think of conflict in your life and the lives of others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a few of the reasons why there is conflict or the types of conflict that you think are the most common.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340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>
                <a:solidFill>
                  <a:srgbClr val="6600CC"/>
                </a:solidFill>
              </a:rPr>
              <a:t>Plot: Conflict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219200"/>
            <a:ext cx="5486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	Conflict is the dramatic struggle between two forces in a story.  Without conflict, there is no plot.</a:t>
            </a:r>
          </a:p>
        </p:txBody>
      </p:sp>
      <p:pic>
        <p:nvPicPr>
          <p:cNvPr id="25604" name="Picture 4" descr="j013965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657600"/>
            <a:ext cx="2590800" cy="2319338"/>
          </a:xfrm>
        </p:spPr>
      </p:pic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419600" y="2438401"/>
          <a:ext cx="28194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4" imgW="5079365" imgH="2514286" progId="Photoshop.Image.6">
                  <p:embed/>
                </p:oleObj>
              </mc:Choice>
              <mc:Fallback>
                <p:oleObj name="Image" r:id="rId4" imgW="5079365" imgH="251428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1"/>
                        <a:ext cx="281940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848600" y="609600"/>
          <a:ext cx="25400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6" imgW="5079365" imgH="5130159" progId="Photoshop.Image.6">
                  <p:embed/>
                </p:oleObj>
              </mc:Choice>
              <mc:Fallback>
                <p:oleObj name="Image" r:id="rId6" imgW="5079365" imgH="513015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09600"/>
                        <a:ext cx="25400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209800" y="4114800"/>
          <a:ext cx="45720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8" imgW="3174603" imgH="1561905" progId="Photoshop.Image.6">
                  <p:embed/>
                </p:oleObj>
              </mc:Choice>
              <mc:Fallback>
                <p:oleObj name="Image" r:id="rId8" imgW="3174603" imgH="156190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14800"/>
                        <a:ext cx="45720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8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19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>
                <a:solidFill>
                  <a:srgbClr val="6600CC"/>
                </a:solidFill>
              </a:rPr>
              <a:t>Plot: Types of Conflict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143000" y="2284412"/>
            <a:ext cx="7391400" cy="1049338"/>
            <a:chOff x="384" y="1536"/>
            <a:chExt cx="3600" cy="661"/>
          </a:xfrm>
        </p:grpSpPr>
        <p:pic>
          <p:nvPicPr>
            <p:cNvPr id="26628" name="Picture 4" descr="ag00503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536"/>
              <a:ext cx="864" cy="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384" y="1728"/>
              <a:ext cx="24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/>
                <a:t>Character vs Nature</a:t>
              </a:r>
            </a:p>
          </p:txBody>
        </p:sp>
      </p:grp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1195387" y="3479954"/>
            <a:ext cx="7579903" cy="1428750"/>
            <a:chOff x="384" y="2352"/>
            <a:chExt cx="3792" cy="900"/>
          </a:xfrm>
        </p:grpSpPr>
        <p:pic>
          <p:nvPicPr>
            <p:cNvPr id="26631" name="Picture 7" descr="bd05447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2352"/>
              <a:ext cx="1279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84" y="2496"/>
              <a:ext cx="283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/>
                <a:t>Character vs Society</a:t>
              </a:r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693174" y="4495800"/>
            <a:ext cx="7841226" cy="1422400"/>
            <a:chOff x="384" y="2832"/>
            <a:chExt cx="3696" cy="896"/>
          </a:xfrm>
        </p:grpSpPr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672" y="3072"/>
              <a:ext cx="244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/>
                <a:t>Character vs Self</a:t>
              </a:r>
            </a:p>
          </p:txBody>
        </p:sp>
        <p:graphicFrame>
          <p:nvGraphicFramePr>
            <p:cNvPr id="26635" name="Object 11"/>
            <p:cNvGraphicFramePr>
              <a:graphicFrameLocks noChangeAspect="1"/>
            </p:cNvGraphicFramePr>
            <p:nvPr/>
          </p:nvGraphicFramePr>
          <p:xfrm>
            <a:off x="3512" y="2928"/>
            <a:ext cx="568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Image" r:id="rId5" imgW="901587" imgH="1269841" progId="Photoshop.Image.6">
                    <p:embed/>
                  </p:oleObj>
                </mc:Choice>
                <mc:Fallback>
                  <p:oleObj name="Image" r:id="rId5" imgW="901587" imgH="1269841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2" y="2928"/>
                          <a:ext cx="568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384" y="2832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1195387" y="1130454"/>
            <a:ext cx="7110413" cy="1035050"/>
            <a:chOff x="-104" y="720"/>
            <a:chExt cx="4479" cy="652"/>
          </a:xfrm>
        </p:grpSpPr>
        <p:pic>
          <p:nvPicPr>
            <p:cNvPr id="26638" name="Picture 14" descr="an00373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816"/>
              <a:ext cx="1207" cy="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-104" y="960"/>
              <a:ext cx="30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/>
                <a:t>Character vs Character</a:t>
              </a: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384" y="720"/>
              <a:ext cx="38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2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748" y="-1"/>
            <a:ext cx="8976852" cy="1143000"/>
          </a:xfrm>
        </p:spPr>
        <p:txBody>
          <a:bodyPr>
            <a:norm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</a:rPr>
              <a:t>Character </a:t>
            </a:r>
            <a:r>
              <a:rPr lang="en-US" altLang="en-US" sz="5400" dirty="0">
                <a:solidFill>
                  <a:srgbClr val="FF0000"/>
                </a:solidFill>
              </a:rPr>
              <a:t>vs. Character </a:t>
            </a:r>
            <a:endParaRPr lang="en-US" altLang="en-US" sz="5400" dirty="0">
              <a:solidFill>
                <a:srgbClr val="6600CC"/>
              </a:solidFill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722284" y="131725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B050"/>
                </a:solidFill>
              </a:rPr>
              <a:t>The main </a:t>
            </a:r>
            <a:r>
              <a:rPr lang="en-US" altLang="en-US" sz="3200" b="1" dirty="0">
                <a:solidFill>
                  <a:srgbClr val="00B050"/>
                </a:solidFill>
              </a:rPr>
              <a:t>character </a:t>
            </a:r>
            <a:r>
              <a:rPr lang="en-US" altLang="en-US" sz="3200" b="1" dirty="0" smtClean="0">
                <a:solidFill>
                  <a:srgbClr val="00B050"/>
                </a:solidFill>
              </a:rPr>
              <a:t>is in </a:t>
            </a:r>
            <a:r>
              <a:rPr lang="en-US" altLang="en-US" sz="3200" b="1" dirty="0">
                <a:solidFill>
                  <a:srgbClr val="00B050"/>
                </a:solidFill>
              </a:rPr>
              <a:t>conflict with another character, human or not human.</a:t>
            </a:r>
          </a:p>
        </p:txBody>
      </p:sp>
      <p:pic>
        <p:nvPicPr>
          <p:cNvPr id="3076" name="Picture 4" descr="http://i1.wp.com/bitcast-a-sm.bitgravity.com/slashfilm/wp/wp-content/images/civilwar-capvsironman-pro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3" y="3061161"/>
            <a:ext cx="9365227" cy="358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0155" y="228600"/>
            <a:ext cx="9112045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Plot: Character vs. Nature Conflict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1889126" y="13350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6858001" y="2539244"/>
            <a:ext cx="419837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B050"/>
                </a:solidFill>
              </a:rPr>
              <a:t>The main character is </a:t>
            </a:r>
            <a:r>
              <a:rPr lang="en-US" altLang="en-US" sz="3200" b="1" dirty="0">
                <a:solidFill>
                  <a:srgbClr val="00B050"/>
                </a:solidFill>
              </a:rPr>
              <a:t>in conflict with the forces of nature, which serve as the antagonist. </a:t>
            </a:r>
            <a:endParaRPr lang="en-US" altLang="en-US" sz="32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www.thesurvivaldoctor.com/wp-content/uploads/2013/10/tom-hanks-cast-away-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5" y="1704420"/>
            <a:ext cx="5987844" cy="4829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884" y="228600"/>
            <a:ext cx="8844116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Plot: Character vs. Society Conflict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575188" y="2311921"/>
            <a:ext cx="331838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B050"/>
                </a:solidFill>
              </a:rPr>
              <a:t>The main </a:t>
            </a:r>
            <a:r>
              <a:rPr lang="en-US" altLang="en-US" sz="2800" b="1" dirty="0">
                <a:solidFill>
                  <a:srgbClr val="00B050"/>
                </a:solidFill>
              </a:rPr>
              <a:t>character in conflict with a larger group: a community, society, culture, etc.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889126" y="24780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146" name="Picture 2" descr="http://s3.amazonaws.com/engrade-myfiles/4015611671039733/soc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62" y="1527804"/>
            <a:ext cx="7077075" cy="4676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2897" y="-109445"/>
            <a:ext cx="83820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6600CC"/>
                </a:solidFill>
              </a:rPr>
              <a:t>Plot: Character vs. Self Conflict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3878825" y="1750502"/>
            <a:ext cx="45190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B050"/>
                </a:solidFill>
              </a:rPr>
              <a:t>T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he </a:t>
            </a:r>
            <a:r>
              <a:rPr lang="en-US" altLang="en-US" sz="4000" b="1" dirty="0">
                <a:solidFill>
                  <a:srgbClr val="00B050"/>
                </a:solidFill>
              </a:rPr>
              <a:t>main character experiences some kind of inner conflict.</a:t>
            </a:r>
            <a:r>
              <a:rPr lang="en-US" altLang="en-US" sz="4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100" name="Picture 4" descr="https://s-media-cache-ak0.pinimg.com/564x/99/57/a6/9957a6e3ca369612e1c682aaf900e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2" y="1417573"/>
            <a:ext cx="3083803" cy="469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annihil.us/u/prod/marvel/universe3zx/images/f/fe/Hulk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46" y="1262843"/>
            <a:ext cx="2984091" cy="5034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928056" y="1313647"/>
            <a:ext cx="2028422" cy="36060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69359" y="1313645"/>
            <a:ext cx="1323304" cy="33613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92663" y="4700788"/>
            <a:ext cx="3000777" cy="257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32396" y="4919730"/>
            <a:ext cx="22956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8214" y="257576"/>
            <a:ext cx="226668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3763" y="257576"/>
            <a:ext cx="318752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PLOT</a:t>
            </a:r>
          </a:p>
          <a:p>
            <a:r>
              <a:rPr lang="en-US" dirty="0" smtClean="0"/>
              <a:t>Title:_____________________</a:t>
            </a:r>
          </a:p>
          <a:p>
            <a:r>
              <a:rPr lang="en-US" dirty="0" smtClean="0"/>
              <a:t>Author:___________________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6371" y="1783725"/>
            <a:ext cx="3515933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" name="Right Arrow Callout 18"/>
          <p:cNvSpPr/>
          <p:nvPr/>
        </p:nvSpPr>
        <p:spPr>
          <a:xfrm>
            <a:off x="750196" y="1313646"/>
            <a:ext cx="4781279" cy="940158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Callout 19"/>
          <p:cNvSpPr/>
          <p:nvPr/>
        </p:nvSpPr>
        <p:spPr>
          <a:xfrm>
            <a:off x="750195" y="2253803"/>
            <a:ext cx="4246808" cy="978794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Callout 20"/>
          <p:cNvSpPr/>
          <p:nvPr/>
        </p:nvSpPr>
        <p:spPr>
          <a:xfrm>
            <a:off x="750196" y="3232597"/>
            <a:ext cx="3628621" cy="978794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0195" y="566670"/>
            <a:ext cx="2456644" cy="746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2._________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1521" y="5061396"/>
            <a:ext cx="3670479" cy="16742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1._________________</a:t>
            </a:r>
          </a:p>
          <a:p>
            <a:endParaRPr lang="en-US" dirty="0"/>
          </a:p>
          <a:p>
            <a:r>
              <a:rPr lang="en-US" dirty="0" smtClean="0"/>
              <a:t>Setting:</a:t>
            </a:r>
          </a:p>
          <a:p>
            <a:r>
              <a:rPr lang="en-US" dirty="0" smtClean="0"/>
              <a:t>Situation:</a:t>
            </a:r>
          </a:p>
          <a:p>
            <a:r>
              <a:rPr lang="en-US" dirty="0" smtClean="0"/>
              <a:t>Characters: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134896" y="4919730"/>
            <a:ext cx="3876541" cy="8371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5.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942267" y="6014434"/>
            <a:ext cx="6146443" cy="721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THEME: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360" y="710380"/>
            <a:ext cx="8321040" cy="129302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</a:rPr>
              <a:t>DO NOW DO NOW DO NOW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379" y="2399071"/>
            <a:ext cx="7955280" cy="4587240"/>
          </a:xfrm>
        </p:spPr>
        <p:txBody>
          <a:bodyPr/>
          <a:lstStyle/>
          <a:p>
            <a:r>
              <a:rPr lang="en-US" sz="3600" dirty="0"/>
              <a:t>Take out </a:t>
            </a:r>
            <a:r>
              <a:rPr lang="en-US" sz="3600" dirty="0">
                <a:solidFill>
                  <a:srgbClr val="0070C0"/>
                </a:solidFill>
              </a:rPr>
              <a:t>your Greek Myth Packet </a:t>
            </a:r>
            <a:endParaRPr lang="en-US" sz="3600" dirty="0" smtClean="0">
              <a:solidFill>
                <a:srgbClr val="0070C0"/>
              </a:solidFill>
            </a:endParaRP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I will check your completed homework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/>
              <a:t>Take a seat in the Circle.</a:t>
            </a:r>
          </a:p>
          <a:p>
            <a:r>
              <a:rPr lang="en-US" sz="3600" dirty="0"/>
              <a:t>Be ready to </a:t>
            </a:r>
            <a:r>
              <a:rPr lang="en-US" sz="3600" dirty="0">
                <a:solidFill>
                  <a:srgbClr val="0070C0"/>
                </a:solidFill>
              </a:rPr>
              <a:t>present a short summary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of your Original Greek Myth.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67" y="358592"/>
            <a:ext cx="9692640" cy="877779"/>
          </a:xfrm>
        </p:spPr>
        <p:txBody>
          <a:bodyPr/>
          <a:lstStyle/>
          <a:p>
            <a:r>
              <a:rPr lang="en-US" dirty="0" smtClean="0"/>
              <a:t>30 Second Plot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60" y="1510202"/>
            <a:ext cx="10660140" cy="435133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Group up with your Role Partners!</a:t>
            </a:r>
          </a:p>
          <a:p>
            <a:r>
              <a:rPr lang="en-US" sz="4400" dirty="0" smtClean="0"/>
              <a:t>Use your Reader’s Theater Scripts</a:t>
            </a:r>
          </a:p>
          <a:p>
            <a:r>
              <a:rPr lang="en-US" sz="4400" dirty="0" smtClean="0"/>
              <a:t>Discuss &amp; Write down the plot points on your Whiteboard </a:t>
            </a:r>
            <a:r>
              <a:rPr lang="en-US" sz="2400" i="1" dirty="0" smtClean="0"/>
              <a:t>(teacher example)</a:t>
            </a:r>
            <a:endParaRPr lang="en-US" sz="4400" i="1" dirty="0" smtClean="0"/>
          </a:p>
          <a:p>
            <a:r>
              <a:rPr lang="en-US" sz="4400" dirty="0" smtClean="0"/>
              <a:t>Perform a 30 second Plot play.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3" y="4032739"/>
            <a:ext cx="2579077" cy="246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1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42683"/>
            <a:ext cx="10071536" cy="1397124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Antagonist : </a:t>
            </a:r>
            <a:r>
              <a:rPr lang="en-US" dirty="0" smtClean="0"/>
              <a:t>The Bad Guy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1867437"/>
            <a:ext cx="960764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79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Protagonist </a:t>
            </a:r>
            <a:r>
              <a:rPr lang="en-US" dirty="0" smtClean="0"/>
              <a:t>: The Hero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8" y="2021983"/>
            <a:ext cx="933718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5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764374"/>
            <a:ext cx="8257697" cy="5257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6248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https://www.youtube.com/watch?v=Hhk4N9A0oCA</a:t>
            </a:r>
          </a:p>
        </p:txBody>
      </p:sp>
    </p:spTree>
    <p:extLst>
      <p:ext uri="{BB962C8B-B14F-4D97-AF65-F5344CB8AC3E}">
        <p14:creationId xmlns:p14="http://schemas.microsoft.com/office/powerpoint/2010/main" val="3585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42" y="0"/>
            <a:ext cx="9692640" cy="1397124"/>
          </a:xfrm>
        </p:spPr>
        <p:txBody>
          <a:bodyPr/>
          <a:lstStyle/>
          <a:p>
            <a:r>
              <a:rPr lang="en-US" i="1" dirty="0" smtClean="0"/>
              <a:t>Loki and the Magic Hammer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72" y="2186503"/>
            <a:ext cx="4022822" cy="435133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Can you identify and describe our </a:t>
            </a:r>
            <a:r>
              <a:rPr lang="en-US" sz="4400" dirty="0" smtClean="0">
                <a:solidFill>
                  <a:srgbClr val="0070C0"/>
                </a:solidFill>
              </a:rPr>
              <a:t>PLOT POINTS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026" name="Picture 2" descr="http://fc07.deviantart.net/fs70/f/2013/019/c/9/thor_and_loki_chibis_by_tenshi_no_hikari-d5ryy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44" y="1659060"/>
            <a:ext cx="5297068" cy="4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913" y="2434107"/>
            <a:ext cx="6292360" cy="2550016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C00000"/>
                </a:solidFill>
              </a:rPr>
              <a:t>How would take over the world? </a:t>
            </a:r>
            <a:br>
              <a:rPr lang="en-US" b="0" dirty="0" smtClean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/>
            </a:r>
            <a:br>
              <a:rPr lang="en-US" b="0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37" y="216467"/>
            <a:ext cx="2576032" cy="5240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 smtClean="0"/>
              <a:t>October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172755" y="278871"/>
            <a:ext cx="6607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 Now! Do Now!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7" y="1584101"/>
            <a:ext cx="4765183" cy="470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2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2381250"/>
          </a:xfrm>
        </p:spPr>
        <p:txBody>
          <a:bodyPr anchor="ctr">
            <a:normAutofit fontScale="90000"/>
          </a:bodyPr>
          <a:lstStyle/>
          <a:p>
            <a:r>
              <a:rPr lang="en-US" altLang="en-US" b="1">
                <a:latin typeface="Arial Black" panose="020B0A04020102020204" pitchFamily="34" charset="0"/>
              </a:rPr>
              <a:t>Identifying the Elements of A Plot Diagram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11614" y="4419600"/>
            <a:ext cx="3836987" cy="838200"/>
          </a:xfrm>
        </p:spPr>
        <p:txBody>
          <a:bodyPr/>
          <a:lstStyle/>
          <a:p>
            <a:r>
              <a:rPr lang="en-US" altLang="en-US" sz="3200"/>
              <a:t>Student Notes</a:t>
            </a:r>
          </a:p>
        </p:txBody>
      </p:sp>
      <p:pic>
        <p:nvPicPr>
          <p:cNvPr id="2062" name="Picture 14" descr="j0239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886200"/>
            <a:ext cx="2422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125" y="187278"/>
            <a:ext cx="9692640" cy="881309"/>
          </a:xfrm>
        </p:spPr>
        <p:txBody>
          <a:bodyPr/>
          <a:lstStyle/>
          <a:p>
            <a:r>
              <a:rPr lang="en-US" dirty="0" smtClean="0"/>
              <a:t>FUNWORK 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163" y="1155824"/>
            <a:ext cx="8655851" cy="1852245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Begin Brainstorming your own Plot Story!</a:t>
            </a:r>
          </a:p>
          <a:p>
            <a:pPr algn="ctr"/>
            <a:r>
              <a:rPr lang="en-US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 the provided handout </a:t>
            </a:r>
          </a:p>
          <a:p>
            <a:pPr algn="ctr"/>
            <a:r>
              <a:rPr lang="en-US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can write about anything and everything!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726" y="3272570"/>
            <a:ext cx="340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Love Story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939" y="3675917"/>
            <a:ext cx="3059723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Horror Story</a:t>
            </a:r>
            <a:endParaRPr lang="en-US" sz="6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52475">
            <a:off x="7512428" y="3218352"/>
            <a:ext cx="4362085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Action/Adventure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5640632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elix Titling" pitchFamily="82" charset="0"/>
              </a:rPr>
              <a:t>Mystery Story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elix Titling" pitchFamily="82" charset="0"/>
            </a:endParaRPr>
          </a:p>
        </p:txBody>
      </p:sp>
      <p:pic>
        <p:nvPicPr>
          <p:cNvPr id="1026" name="Picture 2" descr="C:\Users\seidelmi\AppData\Local\Microsoft\Windows\Temporary Internet Files\Content.IE5\IMGOR64F\kissing-couple-emotico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41" y="3857625"/>
            <a:ext cx="2342484" cy="1578432"/>
          </a:xfrm>
          <a:prstGeom prst="rect">
            <a:avLst/>
          </a:prstGeom>
          <a:noFill/>
        </p:spPr>
      </p:pic>
      <p:pic>
        <p:nvPicPr>
          <p:cNvPr id="1028" name="Picture 4" descr="C:\Users\seidelmi\AppData\Local\Microsoft\Windows\Temporary Internet Files\Content.IE5\P4GYVXTD\Horror-Pumpkin-Idea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487" y="4013200"/>
            <a:ext cx="2324100" cy="154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seidelmi\AppData\Local\Microsoft\Windows\Temporary Internet Files\Content.IE5\IMGOR64F\A_Knight_In_Plate_Mail_Guarding_A_Castle_Royalty_Free_Clipart_Picture_090925-003354-19404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1" y="3586162"/>
            <a:ext cx="2010232" cy="2086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seidelmi\AppData\Local\Microsoft\Windows\Temporary Internet Files\Content.IE5\P4GYVXTD\mystery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157720" y="5272088"/>
            <a:ext cx="2055685" cy="141446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13430" y="824227"/>
            <a:ext cx="6815137" cy="50167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 follow the Plot Structure &amp; Create!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67" y="1374909"/>
            <a:ext cx="9692640" cy="139712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How is each level of our Plot Structure essential to making a successful story?</a:t>
            </a:r>
            <a:endParaRPr lang="en-US" sz="5400" dirty="0"/>
          </a:p>
        </p:txBody>
      </p:sp>
      <p:pic>
        <p:nvPicPr>
          <p:cNvPr id="4" name="Picture 5" descr="C:\Users\seidelmi\AppData\Local\Microsoft\Windows\Temporary Internet Files\Content.IE5\IMGOR64F\A_Knight_In_Plate_Mail_Guarding_A_Castle_Royalty_Free_Clipart_Picture_090925-003354-19404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929" y="3187048"/>
            <a:ext cx="3197525" cy="3319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Users\seidelmi\AppData\Local\Microsoft\Windows\Temporary Internet Files\Content.IE5\P4GYVXTD\myster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51357" y="3862602"/>
            <a:ext cx="2860339" cy="1968123"/>
          </a:xfrm>
          <a:prstGeom prst="rect">
            <a:avLst/>
          </a:prstGeom>
          <a:noFill/>
        </p:spPr>
      </p:pic>
      <p:pic>
        <p:nvPicPr>
          <p:cNvPr id="6" name="Picture 2" descr="C:\Users\seidelmi\AppData\Local\Microsoft\Windows\Temporary Internet Files\Content.IE5\IMGOR64F\kissing-couple-emoticon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04" y="4393069"/>
            <a:ext cx="3095707" cy="208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70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350266"/>
            <a:ext cx="7673705" cy="6138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803741" y="487588"/>
            <a:ext cx="21507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 DARLING" panose="02000000000000000000" pitchFamily="2" charset="0"/>
              </a:rPr>
              <a:t>Every Story is like a Roller coaster!!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It has it’s ups and downs.  </a:t>
            </a:r>
          </a:p>
          <a:p>
            <a:pPr algn="ctr"/>
            <a:endParaRPr lang="en-US" sz="2800" dirty="0"/>
          </a:p>
          <a:p>
            <a:pPr algn="ctr"/>
            <a:r>
              <a:rPr lang="en-US" sz="4400" dirty="0" smtClean="0">
                <a:solidFill>
                  <a:srgbClr val="00B050"/>
                </a:solidFill>
                <a:latin typeface="AR DARLING" panose="02000000000000000000" pitchFamily="2" charset="0"/>
              </a:rPr>
              <a:t>Enjoy the ride.</a:t>
            </a:r>
            <a:endParaRPr lang="en-US" sz="4400" dirty="0">
              <a:solidFill>
                <a:srgbClr val="00B050"/>
              </a:solidFill>
              <a:latin typeface="AR DARLING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9617" y="6175967"/>
            <a:ext cx="502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://www.youtube.com/watch?v=a5GZ1QOYdpk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294198"/>
            <a:ext cx="10593904" cy="73611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The Plot = Story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38" y="659912"/>
            <a:ext cx="8815589" cy="58733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942" y="1241803"/>
            <a:ext cx="11307650" cy="52914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81871" y="5476611"/>
            <a:ext cx="237414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Resolution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60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Arial Black" panose="020B0A04020102020204" pitchFamily="34" charset="0"/>
              </a:rPr>
              <a:t>Plot </a:t>
            </a:r>
            <a:r>
              <a:rPr lang="en-US" altLang="en-US" sz="4000">
                <a:latin typeface="Arial Black" panose="020B0A04020102020204" pitchFamily="34" charset="0"/>
              </a:rPr>
              <a:t>(definition)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5105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b="1"/>
              <a:t>Plot is the organized pattern or sequence of events that make up a story.  Every plot is made up of a series of incidents that are related to one another.</a:t>
            </a:r>
          </a:p>
        </p:txBody>
      </p:sp>
      <p:pic>
        <p:nvPicPr>
          <p:cNvPr id="4100" name="Picture 5" descr="j02380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3276600"/>
            <a:ext cx="2814638" cy="261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3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435</TotalTime>
  <Words>766</Words>
  <Application>Microsoft Office PowerPoint</Application>
  <PresentationFormat>Widescreen</PresentationFormat>
  <Paragraphs>124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Adobe Hebrew</vt:lpstr>
      <vt:lpstr>AR DARLING</vt:lpstr>
      <vt:lpstr>AR JULIAN</vt:lpstr>
      <vt:lpstr>Arial</vt:lpstr>
      <vt:lpstr>Arial Black</vt:lpstr>
      <vt:lpstr>Century Schoolbook</vt:lpstr>
      <vt:lpstr>Chiller</vt:lpstr>
      <vt:lpstr>Felix Titling</vt:lpstr>
      <vt:lpstr>Wingdings 2</vt:lpstr>
      <vt:lpstr>View</vt:lpstr>
      <vt:lpstr>Image</vt:lpstr>
      <vt:lpstr>Drama:  The 5 Elements of Plot</vt:lpstr>
      <vt:lpstr>Take out your Plot Structure Homework!  With your Partner, take turns discussing your Fantasy Story!  Who are the Character? What is the big change? The Ending?</vt:lpstr>
      <vt:lpstr>DO NOW DO NOW DO NOW</vt:lpstr>
      <vt:lpstr>Identifying the Elements of A Plot Diagram</vt:lpstr>
      <vt:lpstr>FUNWORK HOMEWORK!</vt:lpstr>
      <vt:lpstr>How is each level of our Plot Structure essential to making a successful story?</vt:lpstr>
      <vt:lpstr>PowerPoint Presentation</vt:lpstr>
      <vt:lpstr>The Plot = Story</vt:lpstr>
      <vt:lpstr>Plot (definition)</vt:lpstr>
      <vt:lpstr>1. Exposition</vt:lpstr>
      <vt:lpstr>Plot structure: Exposition</vt:lpstr>
      <vt:lpstr>2. Rising Action</vt:lpstr>
      <vt:lpstr>Plot structure: Rising action</vt:lpstr>
      <vt:lpstr>3. Climax</vt:lpstr>
      <vt:lpstr>Plot structure: climax</vt:lpstr>
      <vt:lpstr>4. Falling Action</vt:lpstr>
      <vt:lpstr>Plot structure: Falling Action</vt:lpstr>
      <vt:lpstr>5. Resolution</vt:lpstr>
      <vt:lpstr>Plot structure: Resolution </vt:lpstr>
      <vt:lpstr>Plot Diagram: Quiz</vt:lpstr>
      <vt:lpstr>PowerPoint Presentation</vt:lpstr>
      <vt:lpstr>DO NOW DO NOW DO NOW</vt:lpstr>
      <vt:lpstr>Plot: Conflict</vt:lpstr>
      <vt:lpstr>Plot: Types of Conflict</vt:lpstr>
      <vt:lpstr>Character vs. Character </vt:lpstr>
      <vt:lpstr>Plot: Character vs. Nature Conflict</vt:lpstr>
      <vt:lpstr>Plot: Character vs. Society Conflict</vt:lpstr>
      <vt:lpstr>Plot: Character vs. Self Conflict</vt:lpstr>
      <vt:lpstr>PowerPoint Presentation</vt:lpstr>
      <vt:lpstr>30 Second Plot Plays</vt:lpstr>
      <vt:lpstr>Antagonist : The Bad Guy</vt:lpstr>
      <vt:lpstr>Protagonist : The Hero</vt:lpstr>
      <vt:lpstr>PowerPoint Presentation</vt:lpstr>
      <vt:lpstr>Loki and the Magic Hammer</vt:lpstr>
      <vt:lpstr>How would take over the world?  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5-7:  The 5 Elements of Plot</dc:title>
  <dc:creator>Mike</dc:creator>
  <cp:lastModifiedBy>Mike</cp:lastModifiedBy>
  <cp:revision>42</cp:revision>
  <dcterms:created xsi:type="dcterms:W3CDTF">2013-09-30T12:36:53Z</dcterms:created>
  <dcterms:modified xsi:type="dcterms:W3CDTF">2016-02-10T18:36:23Z</dcterms:modified>
</cp:coreProperties>
</file>